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handoutMasterIdLst>
    <p:handoutMasterId r:id="rId34"/>
  </p:handoutMasterIdLst>
  <p:sldIdLst>
    <p:sldId id="272" r:id="rId2"/>
    <p:sldId id="280" r:id="rId3"/>
    <p:sldId id="281" r:id="rId4"/>
    <p:sldId id="273" r:id="rId5"/>
    <p:sldId id="298" r:id="rId6"/>
    <p:sldId id="344" r:id="rId7"/>
    <p:sldId id="305" r:id="rId8"/>
    <p:sldId id="303" r:id="rId9"/>
    <p:sldId id="304" r:id="rId10"/>
    <p:sldId id="341" r:id="rId11"/>
    <p:sldId id="342" r:id="rId12"/>
    <p:sldId id="275" r:id="rId13"/>
    <p:sldId id="276" r:id="rId14"/>
    <p:sldId id="284" r:id="rId15"/>
    <p:sldId id="297" r:id="rId16"/>
    <p:sldId id="285" r:id="rId17"/>
    <p:sldId id="286" r:id="rId18"/>
    <p:sldId id="287" r:id="rId19"/>
    <p:sldId id="277" r:id="rId20"/>
    <p:sldId id="278" r:id="rId21"/>
    <p:sldId id="279" r:id="rId22"/>
    <p:sldId id="300" r:id="rId23"/>
    <p:sldId id="288" r:id="rId24"/>
    <p:sldId id="289" r:id="rId25"/>
    <p:sldId id="295" r:id="rId26"/>
    <p:sldId id="292" r:id="rId27"/>
    <p:sldId id="293" r:id="rId28"/>
    <p:sldId id="290" r:id="rId29"/>
    <p:sldId id="291" r:id="rId30"/>
    <p:sldId id="299" r:id="rId31"/>
    <p:sldId id="294" r:id="rId32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6562-DC4D-4AA5-8630-FDEB33F1E579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04B22-9F99-47A4-A5AA-CFC75444275A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38118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95DCFF-7A3B-4198-A7C7-2B00A83CBFCC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dirty="0"/>
              <a:t>Uredite sloge besedila matrice</a:t>
            </a:r>
          </a:p>
          <a:p>
            <a:pPr lvl="1" rtl="0"/>
            <a:r>
              <a:rPr lang="sl-SI" dirty="0"/>
              <a:t>Druga raven</a:t>
            </a:r>
          </a:p>
          <a:p>
            <a:pPr lvl="2" rtl="0"/>
            <a:r>
              <a:rPr lang="sl-SI" dirty="0"/>
              <a:t>Tretja raven</a:t>
            </a:r>
          </a:p>
          <a:p>
            <a:pPr lvl="3" rtl="0"/>
            <a:r>
              <a:rPr lang="sl-SI" dirty="0"/>
              <a:t>Četrta raven</a:t>
            </a:r>
          </a:p>
          <a:p>
            <a:pPr lvl="4" rtl="0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2062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3747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064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19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8704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20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433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sl-SI" smtClean="0"/>
              <a:t>21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5462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Pravokotnik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cxnSp>
          <p:nvCxnSpPr>
            <p:cNvPr id="7" name="Raven povezovalnik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Raven povezovalnik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slov 8"/>
          <p:cNvSpPr>
            <a:spLocks noGrp="1"/>
          </p:cNvSpPr>
          <p:nvPr>
            <p:ph type="ctrTitle" hasCustomPrompt="1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 dirty="0"/>
              <a:t>Kliknite, če želite urediti slog naslova matrice</a:t>
            </a:r>
            <a:endParaRPr kumimoji="0" lang="sl-SI" dirty="0"/>
          </a:p>
        </p:txBody>
      </p:sp>
      <p:sp>
        <p:nvSpPr>
          <p:cNvPr id="17" name="Podnaslov 16"/>
          <p:cNvSpPr>
            <a:spLocks noGrp="1"/>
          </p:cNvSpPr>
          <p:nvPr>
            <p:ph type="subTitle" idx="1" hasCustomPrompt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sl-SI" dirty="0"/>
              <a:t>Kliknite, če želite urediti slog podnaslova matrice</a:t>
            </a:r>
            <a:endParaRPr kumimoji="0" lang="sl-SI" dirty="0"/>
          </a:p>
        </p:txBody>
      </p:sp>
      <p:sp>
        <p:nvSpPr>
          <p:cNvPr id="30" name="Označba mesta za datum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83BFD8-85C1-4FC1-B32F-29F1269BAA62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19" name="Označba mesta za nogo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27" name="Označba mesta za številko diapoz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77229-E80A-4991-973C-7D159892AC01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23BC8-446C-4628-A050-E70524FAF011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D2DD2A-5CAE-4235-8DA6-ACC61481F8EC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F515F-88EF-49FB-A198-42B213E76718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F3D586-9524-4CFF-9B35-17FB04A99273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83E709-E8C4-4871-9103-30FC2E980C0A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CB1373-BB3B-4875-8EAE-99F257775020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2D08E-1C10-490E-B29B-BDBB22F7C68E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  <a:p>
            <a:pPr lvl="1" rtl="0" eaLnBrk="1" latinLnBrk="0" hangingPunct="1"/>
            <a:r>
              <a:rPr lang="sl-SI"/>
              <a:t>Druga raven</a:t>
            </a:r>
          </a:p>
          <a:p>
            <a:pPr lvl="2" rtl="0" eaLnBrk="1" latinLnBrk="0" hangingPunct="1"/>
            <a:r>
              <a:rPr lang="sl-SI"/>
              <a:t>Tretja raven</a:t>
            </a:r>
          </a:p>
          <a:p>
            <a:pPr lvl="3" rtl="0" eaLnBrk="1" latinLnBrk="0" hangingPunct="1"/>
            <a:r>
              <a:rPr lang="sl-SI"/>
              <a:t>Četrta raven</a:t>
            </a:r>
          </a:p>
          <a:p>
            <a:pPr lvl="4" rtl="0" eaLnBrk="1" latinLnBrk="0" hangingPunct="1"/>
            <a:r>
              <a:rPr lang="sl-SI"/>
              <a:t>Peta raven</a:t>
            </a:r>
            <a:endParaRPr kumimoji="0" lang="sl-SI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F7FD53-FD20-440F-841C-893BDD7332A7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z enim odrezanim in zaobljenim vogalom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sl-SI" sz="1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kumimoji="0"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sl-SI"/>
              <a:t>Kliknite ikono, če želite dodati sliko</a:t>
            </a:r>
            <a:endParaRPr kumimoji="0" lang="sl-SI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sl-SI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5E7F6-CC49-44B1-893D-C9CB9E49F531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sl-SI" smtClean="0"/>
              <a:t>‹#›</a:t>
            </a:fld>
            <a:endParaRPr lang="sl-SI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sl-SI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sl-SI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kupina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Pravokotnik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dirty="0"/>
            </a:p>
          </p:txBody>
        </p:sp>
        <p:grpSp>
          <p:nvGrpSpPr>
            <p:cNvPr id="27" name="Skupina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Prostoročno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sl-SI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Prostoročno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sl-SI" sz="18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Skupina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Prostoročno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sl-SI" sz="1800" dirty="0"/>
                </a:p>
              </p:txBody>
            </p:sp>
            <p:sp>
              <p:nvSpPr>
                <p:cNvPr id="33" name="Prostoročno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sl-SI" sz="1800" dirty="0"/>
                </a:p>
              </p:txBody>
            </p:sp>
          </p:grpSp>
        </p:grpSp>
      </p:grpSp>
      <p:sp>
        <p:nvSpPr>
          <p:cNvPr id="9" name="Označba mesta za naslov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sl-SI" dirty="0"/>
              <a:t>Kliknite, če želite urediti slog naslova matrice</a:t>
            </a:r>
            <a:endParaRPr kumimoji="0" lang="sl-SI" dirty="0"/>
          </a:p>
        </p:txBody>
      </p:sp>
      <p:sp>
        <p:nvSpPr>
          <p:cNvPr id="30" name="Označba mesta za besedil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sl-SI" dirty="0"/>
              <a:t>Uredite sloge besedila matrice</a:t>
            </a:r>
          </a:p>
          <a:p>
            <a:pPr lvl="1" rtl="0" eaLnBrk="1" latinLnBrk="0" hangingPunct="1"/>
            <a:r>
              <a:rPr lang="sl-SI" dirty="0"/>
              <a:t>Druga raven</a:t>
            </a:r>
          </a:p>
          <a:p>
            <a:pPr lvl="2" rtl="0" eaLnBrk="1" latinLnBrk="0" hangingPunct="1"/>
            <a:r>
              <a:rPr lang="sl-SI" dirty="0"/>
              <a:t>Tretja raven</a:t>
            </a:r>
          </a:p>
          <a:p>
            <a:pPr lvl="3" rtl="0" eaLnBrk="1" latinLnBrk="0" hangingPunct="1"/>
            <a:r>
              <a:rPr lang="sl-SI" dirty="0"/>
              <a:t>Četrta raven</a:t>
            </a:r>
          </a:p>
          <a:p>
            <a:pPr lvl="4" rtl="0" eaLnBrk="1" latinLnBrk="0" hangingPunct="1"/>
            <a:r>
              <a:rPr lang="sl-SI" dirty="0"/>
              <a:t>Peta raven</a:t>
            </a:r>
          </a:p>
        </p:txBody>
      </p:sp>
      <p:sp>
        <p:nvSpPr>
          <p:cNvPr id="10" name="Označba mesta za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008D0D69-D5A0-4F0C-8106-14E3E3FA6E9D}" type="datetime1">
              <a:rPr lang="sl-SI" smtClean="0"/>
              <a:t>13. 12. 2023</a:t>
            </a:fld>
            <a:endParaRPr lang="sl-SI" dirty="0"/>
          </a:p>
        </p:txBody>
      </p:sp>
      <p:sp>
        <p:nvSpPr>
          <p:cNvPr id="22" name="Označba mesta za nogo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sl-SI" dirty="0"/>
              <a:t>Dodajte nogo</a:t>
            </a:r>
          </a:p>
        </p:txBody>
      </p:sp>
      <p:sp>
        <p:nvSpPr>
          <p:cNvPr id="18" name="Označba mesta za številko diapoz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0" y="3178208"/>
            <a:ext cx="12192000" cy="1651530"/>
          </a:xfrm>
        </p:spPr>
        <p:txBody>
          <a:bodyPr rtlCol="0">
            <a:normAutofit fontScale="90000"/>
          </a:bodyPr>
          <a:lstStyle/>
          <a:p>
            <a:pPr algn="ctr" rtl="0"/>
            <a:br>
              <a:rPr lang="sl-SI" dirty="0"/>
            </a:br>
            <a:r>
              <a:rPr lang="sl-SI" dirty="0"/>
              <a:t>Operacija: </a:t>
            </a:r>
            <a:br>
              <a:rPr lang="sl-SI" dirty="0"/>
            </a:br>
            <a:r>
              <a:rPr lang="sl-SI" dirty="0"/>
              <a:t>PODRUŽNIČARJI GREMO NAPREJ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52400" y="3700472"/>
            <a:ext cx="11103641" cy="1678334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r>
              <a:rPr lang="sl-SI" dirty="0"/>
              <a:t>Marjana Marn, vodja projekta</a:t>
            </a:r>
          </a:p>
        </p:txBody>
      </p:sp>
      <p:pic>
        <p:nvPicPr>
          <p:cNvPr id="1028" name="Slika 11" descr="logo%20OS%20Sostro">
            <a:extLst>
              <a:ext uri="{FF2B5EF4-FFF2-40B4-BE49-F238E27FC236}">
                <a16:creationId xmlns:a16="http://schemas.microsoft.com/office/drawing/2014/main" id="{F524AC92-7898-42E9-A24C-7BB748ECE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612622"/>
            <a:ext cx="2310979" cy="22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Slika 10" descr="Pedenjped5">
            <a:extLst>
              <a:ext uri="{FF2B5EF4-FFF2-40B4-BE49-F238E27FC236}">
                <a16:creationId xmlns:a16="http://schemas.microsoft.com/office/drawing/2014/main" id="{D2287547-A016-4317-BCB9-803C72A7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507" y="1401985"/>
            <a:ext cx="2734157" cy="12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Slika 9" descr="znak TD Besnica Janče">
            <a:extLst>
              <a:ext uri="{FF2B5EF4-FFF2-40B4-BE49-F238E27FC236}">
                <a16:creationId xmlns:a16="http://schemas.microsoft.com/office/drawing/2014/main" id="{1A045853-3FB1-45F6-9C37-F9CE710A1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721" y="1115358"/>
            <a:ext cx="2583836" cy="15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Slika 7" descr="SD_Jance">
            <a:extLst>
              <a:ext uri="{FF2B5EF4-FFF2-40B4-BE49-F238E27FC236}">
                <a16:creationId xmlns:a16="http://schemas.microsoft.com/office/drawing/2014/main" id="{8BEB70F0-9354-4564-AC40-A207820F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685" y="1069744"/>
            <a:ext cx="1713763" cy="17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DB875160-36BC-4843-86CB-334FC171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9109B72-10CC-42DD-ABA4-BABABF6A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7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0CBB379-C098-4401-951F-65D4AEAFE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63015" y="-356383"/>
            <a:ext cx="129475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Slika 5" descr="OZNAKA LEADER PRP (2)">
            <a:extLst>
              <a:ext uri="{FF2B5EF4-FFF2-40B4-BE49-F238E27FC236}">
                <a16:creationId xmlns:a16="http://schemas.microsoft.com/office/drawing/2014/main" id="{B29B4374-E0CD-4190-BCD8-3511F60C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744" y="5547589"/>
            <a:ext cx="20415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Slika 6" descr="LAS-LOGO">
            <a:extLst>
              <a:ext uri="{FF2B5EF4-FFF2-40B4-BE49-F238E27FC236}">
                <a16:creationId xmlns:a16="http://schemas.microsoft.com/office/drawing/2014/main" id="{6AC72012-EBDE-468F-BEB7-AA3AE736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35" y="5547589"/>
            <a:ext cx="1493838" cy="6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Slika 7" descr="Logo_EKP_sklad_za_regionalni_razvoj_SLO_slogan">
            <a:extLst>
              <a:ext uri="{FF2B5EF4-FFF2-40B4-BE49-F238E27FC236}">
                <a16:creationId xmlns:a16="http://schemas.microsoft.com/office/drawing/2014/main" id="{8997F2FA-9A34-4F28-9DFE-584E2F38F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7464" y="5547589"/>
            <a:ext cx="16002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1E3AA6B9-EE96-4277-93DE-EF62DB4B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7F3B26-B321-4F1D-8A6C-73DD237A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16" y="124283"/>
            <a:ext cx="11539786" cy="657480"/>
          </a:xfrm>
        </p:spPr>
        <p:txBody>
          <a:bodyPr>
            <a:normAutofit/>
          </a:bodyPr>
          <a:lstStyle/>
          <a:p>
            <a:pPr algn="ctr"/>
            <a:r>
              <a:rPr lang="sl-SI" sz="3600" b="1" dirty="0"/>
              <a:t>EKOVRTOVI</a:t>
            </a:r>
            <a:r>
              <a:rPr lang="sl-SI" sz="3600" dirty="0"/>
              <a:t> nastali v sklopu projekta PGN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2712A0-1D9E-4E09-A846-7CE9F103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991" y="934427"/>
            <a:ext cx="5901908" cy="5706070"/>
          </a:xfrm>
        </p:spPr>
        <p:txBody>
          <a:bodyPr/>
          <a:lstStyle/>
          <a:p>
            <a:r>
              <a:rPr lang="sl-SI" dirty="0"/>
              <a:t>PŠ Lipoglav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8690C39-58C0-41D4-AA69-7C68B7F68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5898" y="781764"/>
            <a:ext cx="5901907" cy="6242212"/>
          </a:xfrm>
        </p:spPr>
        <p:txBody>
          <a:bodyPr/>
          <a:lstStyle/>
          <a:p>
            <a:r>
              <a:rPr lang="sl-SI" dirty="0"/>
              <a:t>PŠ Besnica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67D21FB7-C069-4C2E-A391-3D382C6B61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1080" y="1523197"/>
            <a:ext cx="5706929" cy="428019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15DE988-E7DB-4AFA-8FC5-DF36B0716C2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10" y="1507935"/>
            <a:ext cx="5777292" cy="433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B5D9A4F-97C1-4D6F-8E8B-2BF9F0D34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99" y="168011"/>
            <a:ext cx="5430903" cy="6250544"/>
          </a:xfrm>
        </p:spPr>
        <p:txBody>
          <a:bodyPr/>
          <a:lstStyle/>
          <a:p>
            <a:r>
              <a:rPr lang="sl-SI" dirty="0"/>
              <a:t>PŠ Prežganje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C5C6BCB-3C81-47EE-8E0D-EB5BBA731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0802" y="168011"/>
            <a:ext cx="6681198" cy="6689989"/>
          </a:xfrm>
        </p:spPr>
        <p:txBody>
          <a:bodyPr/>
          <a:lstStyle/>
          <a:p>
            <a:r>
              <a:rPr lang="sl-SI" dirty="0"/>
              <a:t>VRTEC PEDENJPED enota Janče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88859A2-2044-4F90-B7CA-F3791FFC84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490" y="672772"/>
            <a:ext cx="3899470" cy="2924603"/>
          </a:xfrm>
          <a:prstGeom prst="rect">
            <a:avLst/>
          </a:prstGeom>
        </p:spPr>
      </p:pic>
      <p:pic>
        <p:nvPicPr>
          <p:cNvPr id="7" name="Označba mesta vsebine 3">
            <a:extLst>
              <a:ext uri="{FF2B5EF4-FFF2-40B4-BE49-F238E27FC236}">
                <a16:creationId xmlns:a16="http://schemas.microsoft.com/office/drawing/2014/main" id="{8CEEA4DA-F1DB-47CC-A197-7DC6873F23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490" y="3688112"/>
            <a:ext cx="4002505" cy="300187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BFFA9C7-DFDC-4534-A1B4-B7DD271681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132" y="626338"/>
            <a:ext cx="2428522" cy="3238030"/>
          </a:xfrm>
          <a:prstGeom prst="rect">
            <a:avLst/>
          </a:prstGeom>
        </p:spPr>
      </p:pic>
      <p:pic>
        <p:nvPicPr>
          <p:cNvPr id="9" name="Označba mesta vsebine 10">
            <a:extLst>
              <a:ext uri="{FF2B5EF4-FFF2-40B4-BE49-F238E27FC236}">
                <a16:creationId xmlns:a16="http://schemas.microsoft.com/office/drawing/2014/main" id="{712CE4D7-3C0C-4F19-8D47-2E672132F0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129" y="4014618"/>
            <a:ext cx="2006528" cy="267537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90BE5B4-9D7C-4A19-B66F-105E0A920B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00" y="626338"/>
            <a:ext cx="4068653" cy="305149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838615D-CEA6-4497-AAD6-F34CD897915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01" y="3718442"/>
            <a:ext cx="4068653" cy="305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88570" y="277451"/>
            <a:ext cx="12192000" cy="5634826"/>
          </a:xfrm>
        </p:spPr>
        <p:txBody>
          <a:bodyPr rtlCol="0">
            <a:normAutofit/>
          </a:bodyPr>
          <a:lstStyle/>
          <a:p>
            <a:r>
              <a:rPr lang="sl-SI" sz="2400" b="1" dirty="0"/>
              <a:t>UREJANJE IN VZDRŽEVANJE EKOVRTOV PO PODRUŽNIČNIH ŠOLAH IN VRTCU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dirty="0"/>
          </a:p>
          <a:p>
            <a:pPr marL="0" indent="0" rtl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44C881F-1FDA-401B-B370-64064320DB4C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606" y="1330971"/>
            <a:ext cx="2990398" cy="1774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3F1B0EF-C12F-4B8F-9849-596D955C9D7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0884" y="1281513"/>
            <a:ext cx="2659408" cy="18537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4C20CD08-3354-4CE1-92E2-50E81B373F86}"/>
              </a:ext>
            </a:extLst>
          </p:cNvPr>
          <p:cNvSpPr/>
          <p:nvPr/>
        </p:nvSpPr>
        <p:spPr>
          <a:xfrm>
            <a:off x="221167" y="3508590"/>
            <a:ext cx="52208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ea typeface="Calibri" panose="020F0502020204030204" pitchFamily="34" charset="0"/>
              </a:rPr>
              <a:t>SAJENJE SADNIH DREVES IN   GRMIČEVJA</a:t>
            </a:r>
            <a:endParaRPr lang="sl-SI" sz="24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DE68307-A61F-4489-9E13-0801212E225D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9543" y="4609394"/>
            <a:ext cx="2102213" cy="1642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D4233D4-7EC3-4935-9F37-91C7ACC7CA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804" y="4451329"/>
            <a:ext cx="3642803" cy="204907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21C09AB-DF24-4776-8AD9-BF287A2D742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60911" y="4361914"/>
            <a:ext cx="2737270" cy="153971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54B49FF-50A0-469B-88C8-1F65E82195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628" y="3958414"/>
            <a:ext cx="4402802" cy="2474374"/>
          </a:xfrm>
          <a:prstGeom prst="rect">
            <a:avLst/>
          </a:prstGeom>
        </p:spPr>
      </p:pic>
      <p:pic>
        <p:nvPicPr>
          <p:cNvPr id="12" name="Označba mesta vsebine 3">
            <a:extLst>
              <a:ext uri="{FF2B5EF4-FFF2-40B4-BE49-F238E27FC236}">
                <a16:creationId xmlns:a16="http://schemas.microsoft.com/office/drawing/2014/main" id="{C47CD97D-020A-4521-A6A0-E61F00727B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1319" y="804342"/>
            <a:ext cx="3107923" cy="2330943"/>
          </a:xfrm>
          <a:prstGeom prst="rect">
            <a:avLst/>
          </a:prstGeom>
        </p:spPr>
      </p:pic>
      <p:sp>
        <p:nvSpPr>
          <p:cNvPr id="3" name="AutoShape 2" descr="https://webmail.arnes.si/?_task=mail&amp;_mbox=INBOX&amp;_uid=20312&amp;_part=3&amp;_action=get&amp;_extwin=1&amp;_framed=1&amp;_mimewarning=1&amp;_embed=1">
            <a:extLst>
              <a:ext uri="{FF2B5EF4-FFF2-40B4-BE49-F238E27FC236}">
                <a16:creationId xmlns:a16="http://schemas.microsoft.com/office/drawing/2014/main" id="{A4CC528F-A11E-4B01-A07A-4F9C1E6239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94A1064-8E7F-4775-A457-98D33AD206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79" y="1182687"/>
            <a:ext cx="2603464" cy="195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71021" y="480376"/>
            <a:ext cx="12049957" cy="6377623"/>
          </a:xfrm>
        </p:spPr>
        <p:txBody>
          <a:bodyPr rtlCol="0">
            <a:normAutofit/>
          </a:bodyPr>
          <a:lstStyle/>
          <a:p>
            <a:r>
              <a:rPr lang="sl-SI" b="1" dirty="0"/>
              <a:t>NABIRANJE ZELIŠČ ZA ČAJE IN SUŠENJE</a:t>
            </a:r>
          </a:p>
          <a:p>
            <a:endParaRPr lang="sl-SI" b="1" dirty="0"/>
          </a:p>
          <a:p>
            <a:endParaRPr lang="sl-SI" b="1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</a:t>
            </a:r>
          </a:p>
          <a:p>
            <a:endParaRPr lang="sl-SI" dirty="0"/>
          </a:p>
          <a:p>
            <a:r>
              <a:rPr lang="sl-SI" b="1" dirty="0"/>
              <a:t>PRIPRAVA SIRUPA</a:t>
            </a:r>
          </a:p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pPr marL="0" indent="0">
              <a:buNone/>
            </a:pPr>
            <a:r>
              <a:rPr lang="sl-SI" b="1" dirty="0"/>
              <a:t>                                        </a:t>
            </a:r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BE42D0-698F-47E2-A5DF-B558CC42647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40" y="1257628"/>
            <a:ext cx="2840446" cy="2171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ABF31A2-2846-4CA5-A072-A095280C7E3D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42" y="4384094"/>
            <a:ext cx="3027285" cy="2273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EEEBA0C-E4A4-49D4-9E54-CCE8D2B937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302" y="993695"/>
            <a:ext cx="4851602" cy="272660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CD51671-1D63-4247-BD96-6460BDEB9C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65" y="86780"/>
            <a:ext cx="3499152" cy="196652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0E2A51-2D6C-4ED5-81A1-71A119F585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327" y="4113892"/>
            <a:ext cx="4383551" cy="246355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84A20F3-5ED8-489B-AC7A-4135BA3260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781" y="4769524"/>
            <a:ext cx="3482066" cy="195692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D0C1A58-2370-4B39-B081-CDABADEA7D5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32538" y="2704176"/>
            <a:ext cx="2475127" cy="139102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E63EF8E-CCF1-4BF8-8B95-83E297F93B0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845599" y="2470068"/>
            <a:ext cx="2463555" cy="18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9A13FF-8D39-478B-979E-863843D6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1" y="0"/>
            <a:ext cx="12126897" cy="6324600"/>
          </a:xfrm>
        </p:spPr>
        <p:txBody>
          <a:bodyPr/>
          <a:lstStyle/>
          <a:p>
            <a:r>
              <a:rPr lang="sl-SI" sz="2400" b="1" dirty="0"/>
              <a:t>PAKIRANJE ČAJEV V VREČKE IN PRIPRAVA ČAJEV ZA PITJE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                     </a:t>
            </a:r>
          </a:p>
          <a:p>
            <a:endParaRPr lang="sl-SI" dirty="0"/>
          </a:p>
          <a:p>
            <a:endParaRPr lang="sl-SI" sz="2000" b="1" dirty="0"/>
          </a:p>
          <a:p>
            <a:endParaRPr lang="sl-SI" sz="2000" b="1" dirty="0"/>
          </a:p>
          <a:p>
            <a:r>
              <a:rPr lang="sl-SI" sz="2400" b="1" dirty="0"/>
              <a:t>PRIPRAVA SOKA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31FF385-54B5-43BB-91A7-ED8019B61BD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75" y="4502902"/>
            <a:ext cx="3494584" cy="2313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158C797-D586-41E7-9BB2-B2A42843C2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38" y="1198424"/>
            <a:ext cx="4116279" cy="231334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110DACC-3787-4070-8D12-FB4B2909D6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300" y="363550"/>
            <a:ext cx="7087359" cy="39830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B35428B-68FF-4E24-B9AC-3FBC3F18AC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2152" y="4604997"/>
            <a:ext cx="2883844" cy="162216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9283718-984F-413F-92CD-06520768D5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891" y="4502902"/>
            <a:ext cx="4112619" cy="2313348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95B4876-CDBA-4FC8-991C-289042FD1E0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09377" y="4920014"/>
            <a:ext cx="2263214" cy="127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E47407-DC7D-4DBF-8AF2-0110FCDC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l-SI" b="1" dirty="0"/>
              <a:t>PRIPRAVA SIRUPA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ED3C8A-BC00-4C19-8065-0BF831A07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41474" y="1327211"/>
            <a:ext cx="6320901" cy="474067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69F9577-F168-498A-B367-1ACC070203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24943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1F75A4-9FCE-4C5E-887E-6079E6EFF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8" y="48595"/>
            <a:ext cx="12192000" cy="6458357"/>
          </a:xfrm>
        </p:spPr>
        <p:txBody>
          <a:bodyPr/>
          <a:lstStyle/>
          <a:p>
            <a:r>
              <a:rPr lang="sl-SI" sz="2400" b="1" dirty="0"/>
              <a:t>PRIPRAVA MARMELAD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FACC52A-3A7B-4BDC-A242-A715EFF5E71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75" y="553757"/>
            <a:ext cx="6883153" cy="361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B9025FD-8077-426D-BCC2-99DA90B549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41824" y="1501902"/>
            <a:ext cx="6857999" cy="38541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04536CC-21E4-454D-9BCC-C5BE852EB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607" y="4540857"/>
            <a:ext cx="3584859" cy="201469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4B3D442-6657-44E7-828B-C55142AE4E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0" y="4455643"/>
            <a:ext cx="4188189" cy="23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6CD62D-5CDA-4140-821E-4F65FE73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38" y="0"/>
            <a:ext cx="12115061" cy="6858000"/>
          </a:xfrm>
        </p:spPr>
        <p:txBody>
          <a:bodyPr/>
          <a:lstStyle/>
          <a:p>
            <a:r>
              <a:rPr lang="sl-SI" b="1" dirty="0"/>
              <a:t>PRIPRAVA SMUTIJEV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5C15991-78DF-4B3A-BC70-D1C854B7EFE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475" y="3771896"/>
            <a:ext cx="3580659" cy="3003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410E25F-2A1F-4F86-A471-5FBBEBFED04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667" y="3550998"/>
            <a:ext cx="3657600" cy="3156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A499FFE-6AC1-4F91-8588-7DD56B2A7E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0308" y="62177"/>
            <a:ext cx="3506776" cy="197080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31F39082-F3D0-4728-9E6C-06A8A536BD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6856"/>
            <a:ext cx="5199543" cy="292214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BC192CD-FE08-4331-802B-A8C67956B3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435250" y="3157017"/>
            <a:ext cx="4585318" cy="257695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DB88CEAE-5563-47F5-8EA0-BDF987F14DE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091" y="1339451"/>
            <a:ext cx="3997644" cy="22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70E6F-66A3-4907-9C18-A338AC82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C9DADB50-15CF-45ED-BBFE-D391DBC7A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" y="53272"/>
            <a:ext cx="12191718" cy="6851745"/>
          </a:xfrm>
        </p:spPr>
      </p:pic>
    </p:spTree>
    <p:extLst>
      <p:ext uri="{BB962C8B-B14F-4D97-AF65-F5344CB8AC3E}">
        <p14:creationId xmlns:p14="http://schemas.microsoft.com/office/powerpoint/2010/main" val="30710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71021" y="0"/>
            <a:ext cx="12120979" cy="6857999"/>
          </a:xfrm>
        </p:spPr>
        <p:txBody>
          <a:bodyPr rtlCol="0"/>
          <a:lstStyle/>
          <a:p>
            <a:pPr rtl="0"/>
            <a:endParaRPr lang="sl-SI" sz="2000" b="1" dirty="0"/>
          </a:p>
          <a:p>
            <a:pPr rtl="0"/>
            <a:r>
              <a:rPr lang="sl-SI" sz="2000" b="1" dirty="0"/>
              <a:t>ARANŽIRANJE DARILC ZA STAREJŠE</a:t>
            </a:r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  <a:p>
            <a:pPr rtl="0"/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8C249F-666A-4212-A813-305D4484AE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366" y="798614"/>
            <a:ext cx="4301350" cy="25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7660DA3-1012-4F90-8164-6037E9409A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858" y="0"/>
            <a:ext cx="6096000" cy="342595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B049FE9-8D95-41BB-95E2-B3368DB50F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988" y="3479165"/>
            <a:ext cx="5813884" cy="326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105746-FC53-47E5-B69D-BC2A125E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6280"/>
            <a:ext cx="10972800" cy="1143000"/>
          </a:xfrm>
        </p:spPr>
        <p:txBody>
          <a:bodyPr/>
          <a:lstStyle/>
          <a:p>
            <a:r>
              <a:rPr lang="sl-SI" dirty="0"/>
              <a:t>Zakaj EU projekt (operacija)?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2FE941-357A-4866-8FB8-385439D10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1607006"/>
            <a:ext cx="11111883" cy="5006857"/>
          </a:xfrm>
        </p:spPr>
        <p:txBody>
          <a:bodyPr>
            <a:normAutofit/>
          </a:bodyPr>
          <a:lstStyle/>
          <a:p>
            <a:r>
              <a:rPr lang="sl-SI" dirty="0"/>
              <a:t>Šola na podeželju je eden najpomembnejših prostorov, ki omogoča, da kot skupnost pripomoremo k boljšemu jutri. Prav posebno mesto pri tem imajo podružnične šole, ki so posebne in edinstvene tako pri izvajanju pouka kot pri izven šolskem delovanju. V programskem obdobju 2007-2013 je OŠ Sostro s svojimi podružnicami izvajala projekt Podružnična šola - gibalo razvoja, s katerim so otrokom omogočile pestro izbiro dodatnih obogatitvenih dejavnosti. Šole so med seboj povezale ne samo otroke, pač pa tudi starše, društva in ostale krajane.</a:t>
            </a:r>
          </a:p>
          <a:p>
            <a:r>
              <a:rPr lang="sl-SI" dirty="0"/>
              <a:t>Šole so postale medgeneracijska središča življenja in razvoja kraja, zato smo se odločili nadaljevati z aktivnostmi tudi v programskem obdobju 2014-2020 z operacijo Podružničarji gremo naprej.</a:t>
            </a:r>
          </a:p>
        </p:txBody>
      </p:sp>
    </p:spTree>
    <p:extLst>
      <p:ext uri="{BB962C8B-B14F-4D97-AF65-F5344CB8AC3E}">
        <p14:creationId xmlns:p14="http://schemas.microsoft.com/office/powerpoint/2010/main" val="53850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dirty="0"/>
              <a:t>Povzemanje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sl-SI" dirty="0"/>
              <a:t>Preglejte zamisli.</a:t>
            </a:r>
          </a:p>
          <a:p>
            <a:pPr rtl="0"/>
            <a:r>
              <a:rPr lang="sl-SI" dirty="0"/>
              <a:t>Izberite najboljše kandidate in se posvetujte.</a:t>
            </a:r>
          </a:p>
          <a:p>
            <a:pPr rtl="0"/>
            <a:r>
              <a:rPr lang="sl-SI" dirty="0"/>
              <a:t>Preverite zahteve in omejitve.</a:t>
            </a:r>
          </a:p>
          <a:p>
            <a:pPr rtl="0"/>
            <a:r>
              <a:rPr lang="sl-SI" dirty="0"/>
              <a:t>Skrajšajte seznam na najboljših 5–10 zamisli.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BA5AA8-F516-4B30-A660-C744A6B1B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sl-SI" sz="2000" b="1" dirty="0"/>
              <a:t>IZDELAVA GAJBIC </a:t>
            </a:r>
          </a:p>
          <a:p>
            <a:pPr rtl="0"/>
            <a:endParaRPr lang="sl-SI" dirty="0"/>
          </a:p>
          <a:p>
            <a:pPr rtl="0"/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C430EE5F-AD86-455B-81DA-805B2110A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92" y="635482"/>
            <a:ext cx="4970672" cy="279351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E165434-797F-4AAE-AAE2-F52FE88BC3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02" y="3429000"/>
            <a:ext cx="5586518" cy="313962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572BD14-0546-4385-80B6-2F721C0F53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902" y="164368"/>
            <a:ext cx="5294049" cy="297525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0672643-FA19-4924-97E5-B8B8917484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58" y="3663176"/>
            <a:ext cx="5684741" cy="31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5DE2BB-674F-4BB3-A136-2BCED7E4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/>
          <a:lstStyle/>
          <a:p>
            <a:endParaRPr lang="sl-SI" sz="2000" b="1" dirty="0"/>
          </a:p>
          <a:p>
            <a:r>
              <a:rPr lang="sl-SI" sz="2000" b="1" dirty="0"/>
              <a:t>IZDELAVA NAPISOV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96A59F-B506-482B-987E-6B50DD962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43984"/>
            <a:ext cx="6726315" cy="50447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EC0CA18-D2FF-4142-9152-6059A03654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438410" y="161463"/>
            <a:ext cx="3915052" cy="35921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59D7C63-9852-44C3-9ACF-DA69B0240D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5596" y="3624865"/>
            <a:ext cx="3091648" cy="322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5289FB-5564-427C-8CE3-96595982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</p:spPr>
        <p:txBody>
          <a:bodyPr>
            <a:normAutofit/>
          </a:bodyPr>
          <a:lstStyle/>
          <a:p>
            <a:endParaRPr lang="sl-SI" sz="2000" b="1" dirty="0"/>
          </a:p>
          <a:p>
            <a:r>
              <a:rPr lang="sl-SI" sz="2000" b="1" dirty="0"/>
              <a:t>IGRE BREZ MEJA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1D6A712-479A-4085-9255-9CB21397D8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894" y="0"/>
            <a:ext cx="7598106" cy="427013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D43ABE2-08B3-4C99-9989-41F9FAAC3A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78" y="1880260"/>
            <a:ext cx="3869184" cy="249041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CD8A783-A464-472C-898C-54E5399D05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43" y="4511844"/>
            <a:ext cx="4174654" cy="234615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114056C-0DB6-4C14-9FBD-6ECC9B65D1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321" y="4214199"/>
            <a:ext cx="4599317" cy="2584816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4EF1338D-C280-4145-A87B-F118C20316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10529" y="4397990"/>
            <a:ext cx="3097001" cy="174051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53205E6-74B7-4EBE-8AD2-8056B47B62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844463" y="204012"/>
            <a:ext cx="1811715" cy="139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0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65B49C6A-15A1-4AEC-A8BD-0266EE380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388"/>
            <a:ext cx="10972800" cy="4389120"/>
          </a:xfrm>
        </p:spPr>
        <p:txBody>
          <a:bodyPr/>
          <a:lstStyle/>
          <a:p>
            <a:r>
              <a:rPr lang="sl-SI" b="1" dirty="0"/>
              <a:t>DRUŽENJE S STAREJŠIMI (OBISKI PO DOMOVIH)</a:t>
            </a:r>
          </a:p>
          <a:p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24CEF25-C78E-4607-9DC2-D91F0952E0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6" y="1839104"/>
            <a:ext cx="6452893" cy="362652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A6AA1B2-735D-4DDC-83D3-6340938C4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985" y="630315"/>
            <a:ext cx="5377316" cy="302205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F96B286-16FA-40EC-88B9-4A6F977B2E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705" y="3765973"/>
            <a:ext cx="5332528" cy="29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2E845-660E-4F33-AA99-6E43B9293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73" y="0"/>
            <a:ext cx="10972800" cy="1143000"/>
          </a:xfrm>
        </p:spPr>
        <p:txBody>
          <a:bodyPr/>
          <a:lstStyle/>
          <a:p>
            <a:r>
              <a:rPr lang="sl-SI" dirty="0"/>
              <a:t>Novi produkti: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56AB201-0EE5-4FBC-B37C-548225157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93" y="256064"/>
            <a:ext cx="4725642" cy="265581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279B459-E75A-45FD-912E-1499B67D8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465" y="1760176"/>
            <a:ext cx="6669851" cy="44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2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547251-6FD6-41E5-88B1-19212839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8" y="0"/>
            <a:ext cx="10972800" cy="1143000"/>
          </a:xfrm>
        </p:spPr>
        <p:txBody>
          <a:bodyPr>
            <a:normAutofit/>
          </a:bodyPr>
          <a:lstStyle/>
          <a:p>
            <a:r>
              <a:rPr lang="sl-SI" dirty="0"/>
              <a:t>Promocije operacije: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0E7B396-2DA7-4168-9C67-4ED914236D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613" y="115150"/>
            <a:ext cx="2251139" cy="157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F8E6D3A-94C9-4075-8334-C04A7F2E20E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497111" y="1546923"/>
            <a:ext cx="2535334" cy="188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CB258812-BAEA-4386-846B-D0DEE14A2E4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9920" y="624354"/>
            <a:ext cx="1980655" cy="161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2904AD-1E5A-4332-A2F5-35629171CCE4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89" y="1319080"/>
            <a:ext cx="3257600" cy="165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B1B3466-B3B6-458E-97F7-95BA31FEF150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23" y="3310261"/>
            <a:ext cx="3257600" cy="2013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5895825-AD91-407F-A5F0-13B0061FD3D9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613" y="2361648"/>
            <a:ext cx="3543180" cy="213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19BB8EC-18F2-477B-B36C-2C86F01243A9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234" y="4614545"/>
            <a:ext cx="3916680" cy="2200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5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4CC074C-7BE8-4A6A-8F11-9416DA9CDAF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03" y="1090955"/>
            <a:ext cx="383730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205D913-2FA0-46D8-A82D-9BCFA5307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518" y="1090955"/>
            <a:ext cx="3836670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AD1CCC0-F847-4D00-866C-409CF40F31B4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098" y="1090955"/>
            <a:ext cx="3837305" cy="2156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C4E388E-8F57-4360-9BFE-407C0D45DE3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5825" y="3738642"/>
            <a:ext cx="3089447" cy="267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3083B7E-A25C-4408-ADE0-92389BDA2F82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518" y="3729782"/>
            <a:ext cx="3418491" cy="28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C14A68D-D264-4EE4-B9DE-C1131987E532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2047" y="4065973"/>
            <a:ext cx="3726900" cy="23976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59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356D9C-A603-4BD2-9A44-9035CAB2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91" y="0"/>
            <a:ext cx="10972800" cy="1143000"/>
          </a:xfrm>
        </p:spPr>
        <p:txBody>
          <a:bodyPr/>
          <a:lstStyle/>
          <a:p>
            <a:r>
              <a:rPr lang="sl-SI" dirty="0"/>
              <a:t>Doseženi neposredni rezultati: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F2BCCF-DB02-43DF-971D-4B9ABD862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5163"/>
            <a:ext cx="12192000" cy="537972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l-SI" dirty="0"/>
              <a:t>Narejenih in skrbno vzdrževanih 5 zeliščno-zelenjavnih gredic.</a:t>
            </a:r>
          </a:p>
          <a:p>
            <a:pPr lvl="0"/>
            <a:r>
              <a:rPr lang="sl-SI" dirty="0"/>
              <a:t>Postavljene tri vrtne ute: PŠ Besnica, PŠ Janče in PŠ Lipoglav.</a:t>
            </a:r>
          </a:p>
          <a:p>
            <a:pPr lvl="0"/>
            <a:r>
              <a:rPr lang="sl-SI" dirty="0"/>
              <a:t>Postavljeni 4 kompleti vrtnih sedežnih garnitur za potrebe pridobivanja znanj o rastlinah in zelenih poklicih.</a:t>
            </a:r>
          </a:p>
          <a:p>
            <a:pPr lvl="0"/>
            <a:r>
              <a:rPr lang="sl-SI" dirty="0"/>
              <a:t>Izveden ogled zeliščnega vrta na kmetiji Grum.</a:t>
            </a:r>
          </a:p>
          <a:p>
            <a:pPr lvl="0"/>
            <a:r>
              <a:rPr lang="sl-SI" dirty="0"/>
              <a:t>Izvedeno usposabljanje za učiteljice, vzgojiteljice in člane društev. </a:t>
            </a:r>
          </a:p>
          <a:p>
            <a:pPr lvl="0"/>
            <a:r>
              <a:rPr lang="sl-SI" dirty="0"/>
              <a:t>Izvedenih 55 različnih delavnic za otroke po posameznih šolah v 2. fazi.</a:t>
            </a:r>
          </a:p>
          <a:p>
            <a:pPr lvl="0"/>
            <a:r>
              <a:rPr lang="sl-SI" dirty="0"/>
              <a:t>Izvedena 4 srečanja s starostniki in 4 obiski starejših na domovih zaradi korona virusa in sprejetih ukrepov (sprememba načrtovane aktivnosti).</a:t>
            </a:r>
          </a:p>
          <a:p>
            <a:pPr lvl="0"/>
            <a:r>
              <a:rPr lang="sl-SI" dirty="0"/>
              <a:t>Izvedene igre brez meja leta 2019 (1. faza)  ter v letu 2021 v skladu s preventivnimi ukrepi kot posledica epidemije COVID 19 ločeno po vseh štirih podružničnih šolah ter posameznih skupinah otrok vrtca Janče.</a:t>
            </a:r>
          </a:p>
          <a:p>
            <a:pPr lvl="0"/>
            <a:r>
              <a:rPr lang="sl-SI" dirty="0"/>
              <a:t>Vključenih preko 200 otrok v starosti do 10 let, 25 otrok v starosti nad 10 let in 46 starostnikov.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308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442314-48F5-4117-82C7-21287187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br>
              <a:rPr lang="sl-SI" dirty="0"/>
            </a:br>
            <a:br>
              <a:rPr lang="sl-SI" dirty="0"/>
            </a:br>
            <a:r>
              <a:rPr lang="sl-SI" dirty="0"/>
              <a:t>Doseženi posredni rezultati: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63781F-C9F2-4A23-821D-C2EC6F936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310"/>
            <a:ext cx="12192000" cy="5490690"/>
          </a:xfrm>
        </p:spPr>
        <p:txBody>
          <a:bodyPr>
            <a:normAutofit/>
          </a:bodyPr>
          <a:lstStyle/>
          <a:p>
            <a:r>
              <a:rPr lang="sl-SI" dirty="0"/>
              <a:t>Izboljšanje pozitivnega čustvenega odnosa otrok do narave in lokalnega okolja. </a:t>
            </a:r>
          </a:p>
          <a:p>
            <a:pPr lvl="0"/>
            <a:r>
              <a:rPr lang="sl-SI" dirty="0"/>
              <a:t>Izboljšanje ekološke osveščenosti ter pridobljene izkušnje o možnostih lastnega ohranjanja narave in okolja.</a:t>
            </a:r>
          </a:p>
          <a:p>
            <a:pPr lvl="0"/>
            <a:r>
              <a:rPr lang="sl-SI" dirty="0"/>
              <a:t>Pridobljene delovne navade in spoštljiv odnos do hrane.</a:t>
            </a:r>
          </a:p>
          <a:p>
            <a:pPr lvl="0"/>
            <a:r>
              <a:rPr lang="sl-SI" dirty="0"/>
              <a:t>Razvita nova oblika medgeneracijskega sodelovanja.</a:t>
            </a:r>
          </a:p>
          <a:p>
            <a:pPr lvl="0"/>
            <a:r>
              <a:rPr lang="sl-SI" dirty="0"/>
              <a:t>Povečano zavedanje o pomenu zdravega načina življenja.</a:t>
            </a:r>
          </a:p>
          <a:p>
            <a:pPr lvl="0"/>
            <a:r>
              <a:rPr lang="sl-SI" dirty="0"/>
              <a:t>Vzpostavljene najkrajše prehranske verige.</a:t>
            </a:r>
          </a:p>
          <a:p>
            <a:pPr lvl="0"/>
            <a:r>
              <a:rPr lang="sl-SI" dirty="0"/>
              <a:t>Oblikovani nov lokalni produkt: darilna vrečka iz blaga napolnjena s posušenimi zelišči za čaj. </a:t>
            </a:r>
          </a:p>
          <a:p>
            <a:pPr lvl="0"/>
            <a:r>
              <a:rPr lang="sl-SI" dirty="0"/>
              <a:t>Ustvarjeno med sektorsko in vse generacijsko povezovanje za zagotavljanje zdravega razvoja otrok in zagotovljeni pogoji za aktivno in kakovostno participacijo starostnikov v družbo.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707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814564-0429-4B31-BF09-3E9F3E0F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57" y="311458"/>
            <a:ext cx="10972800" cy="1143000"/>
          </a:xfrm>
        </p:spPr>
        <p:txBody>
          <a:bodyPr/>
          <a:lstStyle/>
          <a:p>
            <a:r>
              <a:rPr lang="sl-SI" dirty="0"/>
              <a:t>Oblikovanje partnerstev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6E6F7FB-043A-4477-AC13-672B26939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71495"/>
            <a:ext cx="10972800" cy="4389120"/>
          </a:xfrm>
        </p:spPr>
        <p:txBody>
          <a:bodyPr/>
          <a:lstStyle/>
          <a:p>
            <a:r>
              <a:rPr lang="sl-SI" dirty="0"/>
              <a:t>Vodilni partner: 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   Osnovna šola Sostro s podružnicami Besnica, Janče, Lipoglav in </a:t>
            </a:r>
          </a:p>
          <a:p>
            <a:pPr marL="0" indent="0">
              <a:buNone/>
            </a:pPr>
            <a:r>
              <a:rPr lang="sl-SI" dirty="0"/>
              <a:t>   Prežganje. </a:t>
            </a:r>
          </a:p>
          <a:p>
            <a:r>
              <a:rPr lang="sl-SI" dirty="0"/>
              <a:t>Partnerji: </a:t>
            </a:r>
          </a:p>
          <a:p>
            <a:pPr lvl="1"/>
            <a:r>
              <a:rPr lang="sl-SI" dirty="0"/>
              <a:t>Vrtec Pedenjped, enota Janče, </a:t>
            </a:r>
          </a:p>
          <a:p>
            <a:pPr lvl="1"/>
            <a:r>
              <a:rPr lang="sl-SI" dirty="0"/>
              <a:t>Turistično društvo Besnica – Janče,        </a:t>
            </a:r>
          </a:p>
          <a:p>
            <a:pPr lvl="1"/>
            <a:r>
              <a:rPr lang="sl-SI" dirty="0"/>
              <a:t>Športno društvo Janče.</a:t>
            </a:r>
          </a:p>
          <a:p>
            <a:endParaRPr lang="sl-SI" dirty="0"/>
          </a:p>
        </p:txBody>
      </p:sp>
      <p:pic>
        <p:nvPicPr>
          <p:cNvPr id="4" name="Slika 11" descr="logo%20OS%20Sostro">
            <a:extLst>
              <a:ext uri="{FF2B5EF4-FFF2-40B4-BE49-F238E27FC236}">
                <a16:creationId xmlns:a16="http://schemas.microsoft.com/office/drawing/2014/main" id="{E9D9CE21-A7B6-454A-BE7A-E1DD49C5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688" y="1454458"/>
            <a:ext cx="1591203" cy="155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10" descr="Pedenjped5">
            <a:extLst>
              <a:ext uri="{FF2B5EF4-FFF2-40B4-BE49-F238E27FC236}">
                <a16:creationId xmlns:a16="http://schemas.microsoft.com/office/drawing/2014/main" id="{8F560AE4-FB48-472A-A943-CD320CC3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311" y="3561807"/>
            <a:ext cx="2059829" cy="9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9" descr="znak TD Besnica Janče">
            <a:extLst>
              <a:ext uri="{FF2B5EF4-FFF2-40B4-BE49-F238E27FC236}">
                <a16:creationId xmlns:a16="http://schemas.microsoft.com/office/drawing/2014/main" id="{B5274553-A140-4053-A426-062F8286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758" y="4660429"/>
            <a:ext cx="2168843" cy="13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7" descr="SD_Jance">
            <a:extLst>
              <a:ext uri="{FF2B5EF4-FFF2-40B4-BE49-F238E27FC236}">
                <a16:creationId xmlns:a16="http://schemas.microsoft.com/office/drawing/2014/main" id="{7F404CE0-AC8F-4B50-91A3-9CD8D4CC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237" y="5363646"/>
            <a:ext cx="1428012" cy="142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33775-2887-4F86-BAFF-2765B8302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financiranja: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51304F-620F-4142-B9DA-25F4F5492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25" y="1971619"/>
            <a:ext cx="10972800" cy="4389120"/>
          </a:xfrm>
        </p:spPr>
        <p:txBody>
          <a:bodyPr/>
          <a:lstStyle/>
          <a:p>
            <a:endParaRPr lang="sl-SI" dirty="0"/>
          </a:p>
          <a:p>
            <a:r>
              <a:rPr lang="sl-SI" dirty="0"/>
              <a:t>Sofinanciranje EKSRP v višini </a:t>
            </a:r>
            <a:r>
              <a:rPr lang="sl-SI" b="1" dirty="0"/>
              <a:t>34.368,67 €.</a:t>
            </a:r>
          </a:p>
          <a:p>
            <a:r>
              <a:rPr lang="sl-SI" dirty="0"/>
              <a:t>Skupna vrednost operacije: </a:t>
            </a:r>
            <a:r>
              <a:rPr lang="sl-SI" b="1" dirty="0"/>
              <a:t>49.833,56 €.</a:t>
            </a:r>
          </a:p>
          <a:p>
            <a:endParaRPr lang="sl-SI" dirty="0"/>
          </a:p>
          <a:p>
            <a:pPr marL="0" indent="0" algn="ctr">
              <a:buNone/>
            </a:pPr>
            <a:r>
              <a:rPr lang="sl-SI"/>
              <a:t>!</a:t>
            </a:r>
            <a:endParaRPr lang="sl-SI" dirty="0"/>
          </a:p>
        </p:txBody>
      </p:sp>
      <p:pic>
        <p:nvPicPr>
          <p:cNvPr id="2051" name="Slika 5" descr="OZNAKA LEADER PRP (2)">
            <a:extLst>
              <a:ext uri="{FF2B5EF4-FFF2-40B4-BE49-F238E27FC236}">
                <a16:creationId xmlns:a16="http://schemas.microsoft.com/office/drawing/2014/main" id="{D47BB352-EE90-42FE-9276-AE573C63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636" y="5477522"/>
            <a:ext cx="2690279" cy="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Slika 6" descr="LAS-LOGO">
            <a:extLst>
              <a:ext uri="{FF2B5EF4-FFF2-40B4-BE49-F238E27FC236}">
                <a16:creationId xmlns:a16="http://schemas.microsoft.com/office/drawing/2014/main" id="{CCC0EFCE-ED4C-4A30-BFAB-408091305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119" y="5477522"/>
            <a:ext cx="1994517" cy="80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Slika 7" descr="Logo_EKP_sklad_za_regionalni_razvoj_SLO_slogan">
            <a:extLst>
              <a:ext uri="{FF2B5EF4-FFF2-40B4-BE49-F238E27FC236}">
                <a16:creationId xmlns:a16="http://schemas.microsoft.com/office/drawing/2014/main" id="{4020EA77-3C4B-47DA-A866-C3780F66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915" y="5477522"/>
            <a:ext cx="1922277" cy="7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53FD714-8B52-440D-A94E-C37A83A37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30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35DDFD-C115-4B5F-BAFE-D7D02F6BD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71" y="745725"/>
            <a:ext cx="6971929" cy="4554244"/>
          </a:xfrm>
        </p:spPr>
        <p:txBody>
          <a:bodyPr>
            <a:normAutofit/>
          </a:bodyPr>
          <a:lstStyle/>
          <a:p>
            <a:pPr algn="ctr"/>
            <a:r>
              <a:rPr lang="sl-SI" sz="3200" dirty="0"/>
              <a:t>Za to uspešno zgodbo  stojijo ravnateljica Mojca Pajnič Kirn, </a:t>
            </a:r>
            <a:br>
              <a:rPr lang="sl-SI" sz="3200" dirty="0"/>
            </a:br>
            <a:r>
              <a:rPr lang="sl-SI" sz="3200" dirty="0"/>
              <a:t>ki s srcem podpira projekte, </a:t>
            </a:r>
            <a:br>
              <a:rPr lang="sl-SI" sz="3200" dirty="0"/>
            </a:br>
            <a:r>
              <a:rPr lang="sl-SI" sz="3200" dirty="0"/>
              <a:t>ki bogatijo dejavnosti otrok in učijo za življenje ter srčne učiteljice </a:t>
            </a:r>
            <a:br>
              <a:rPr lang="sl-SI" sz="3200" dirty="0"/>
            </a:br>
            <a:r>
              <a:rPr lang="sl-SI" sz="3200" dirty="0"/>
              <a:t>na podružničnih šolah</a:t>
            </a:r>
            <a:br>
              <a:rPr lang="sl-SI" sz="3200" dirty="0"/>
            </a:br>
            <a:r>
              <a:rPr lang="sl-SI" sz="3200" dirty="0"/>
              <a:t>Mestne občine Ljubljana.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EFB293E-04CB-48EE-B876-739D3BF379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59655" y="859654"/>
            <a:ext cx="6877235" cy="51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09600" y="125843"/>
            <a:ext cx="10972800" cy="941832"/>
          </a:xfrm>
        </p:spPr>
        <p:txBody>
          <a:bodyPr rtlCol="0">
            <a:normAutofit/>
          </a:bodyPr>
          <a:lstStyle/>
          <a:p>
            <a:pPr rtl="0"/>
            <a:r>
              <a:rPr lang="sl-SI" dirty="0" err="1"/>
              <a:t>Ciji</a:t>
            </a:r>
            <a:r>
              <a:rPr lang="sl-SI" dirty="0"/>
              <a:t>:</a:t>
            </a:r>
          </a:p>
        </p:txBody>
      </p:sp>
      <p:sp>
        <p:nvSpPr>
          <p:cNvPr id="2" name="Označba mesta za vsebino 1"/>
          <p:cNvSpPr>
            <a:spLocks noGrp="1"/>
          </p:cNvSpPr>
          <p:nvPr>
            <p:ph idx="1"/>
          </p:nvPr>
        </p:nvSpPr>
        <p:spPr>
          <a:xfrm>
            <a:off x="499872" y="1223652"/>
            <a:ext cx="10972800" cy="4966836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sl-SI" dirty="0"/>
              <a:t>Večja socialna vključenost otrok in vseh ostalih prebivalcev vhodnega dela ljubljanskega podeželja.</a:t>
            </a:r>
          </a:p>
          <a:p>
            <a:r>
              <a:rPr lang="sl-SI" dirty="0"/>
              <a:t>Ohranjanje in varovanje naravnih danosti ter biotske raznolikosti, saj se je oskrba in vzgoja rastlin vršila po načelih permakulture, s čimer so se zmanjševali negativni vplivi na okolje in s tem ohranjalo naravo ter hkrati ustvarjalo kratke dobavne verige.</a:t>
            </a:r>
          </a:p>
          <a:p>
            <a:r>
              <a:rPr lang="sl-SI" dirty="0"/>
              <a:t>Izboljšanje pozitivnega odnosa do ohranjanja narave in lokalnega okolja ter pridobivanje praktičnih izkušenj pri trajnostno naravnanem načinu življenja. </a:t>
            </a:r>
          </a:p>
          <a:p>
            <a:r>
              <a:rPr lang="sl-SI" dirty="0"/>
              <a:t>Ustvarjanje privlačnega bivalnega okolja ter dviga kvalitete bivanja na podeželju z postavitvijo vrtov (učilnic v naravi) - to nov prostor namenjen druženju in učenju otrok, staršev in starostnikov oz. vseh prebivalcev.</a:t>
            </a:r>
          </a:p>
          <a:p>
            <a:r>
              <a:rPr lang="sl-SI" dirty="0"/>
              <a:t>Razvita nova oblika medgeneracijskega sodelovanja za zagotavljanje zdravega razvoja otrok in kakovostno participacijo starostnikov v družbo.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EE8B2-A7F1-46C9-80BF-2EF406251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0465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91F41D-A320-42AD-95F9-DC6040765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8" y="0"/>
            <a:ext cx="11324948" cy="710214"/>
          </a:xfrm>
        </p:spPr>
        <p:txBody>
          <a:bodyPr>
            <a:normAutofit/>
          </a:bodyPr>
          <a:lstStyle/>
          <a:p>
            <a:r>
              <a:rPr lang="sl-SI" sz="4000" dirty="0"/>
              <a:t>Aktivnosti za dosego ciljev: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CD4A92-F4D5-4E89-8D08-4CC7BE38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382"/>
            <a:ext cx="12046997" cy="5508447"/>
          </a:xfrm>
        </p:spPr>
        <p:txBody>
          <a:bodyPr>
            <a:normAutofit/>
          </a:bodyPr>
          <a:lstStyle/>
          <a:p>
            <a:endParaRPr lang="sl-SI" sz="2400" b="1" dirty="0"/>
          </a:p>
          <a:p>
            <a:r>
              <a:rPr lang="sl-SI" sz="2400" b="1" dirty="0"/>
              <a:t>POSTAVITEV </a:t>
            </a:r>
          </a:p>
          <a:p>
            <a:pPr marL="0" indent="0">
              <a:buNone/>
            </a:pPr>
            <a:r>
              <a:rPr lang="sl-SI" sz="2400" b="1" dirty="0"/>
              <a:t>    VRTNIH UT </a:t>
            </a:r>
          </a:p>
          <a:p>
            <a:pPr marL="0" indent="0">
              <a:buNone/>
            </a:pPr>
            <a:r>
              <a:rPr lang="sl-SI" sz="2400" b="1" dirty="0"/>
              <a:t>  IN SEDEŽNIH </a:t>
            </a:r>
          </a:p>
          <a:p>
            <a:pPr marL="0" indent="0">
              <a:buNone/>
            </a:pPr>
            <a:r>
              <a:rPr lang="sl-SI" sz="2400" b="1" dirty="0"/>
              <a:t>   GARNITUR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4E38F5C-3BEB-4010-8DD4-09FD0AAA09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844" y="4086149"/>
            <a:ext cx="4787095" cy="2690348"/>
          </a:xfrm>
          <a:prstGeom prst="rect">
            <a:avLst/>
          </a:prstGeom>
        </p:spPr>
      </p:pic>
      <p:pic>
        <p:nvPicPr>
          <p:cNvPr id="5" name="Označba mesta vsebine 3" descr="C:\Users\juzer4\Pictures\PODRUŽNIČARJI GREMO NAPREJ 2019\458_3105_dokončanje vrtne ute in dovaa  mize s klopmi_31.5.2019\IMG_2422.JPG">
            <a:extLst>
              <a:ext uri="{FF2B5EF4-FFF2-40B4-BE49-F238E27FC236}">
                <a16:creationId xmlns:a16="http://schemas.microsoft.com/office/drawing/2014/main" id="{A5D0A644-7716-450E-8A3C-2228E9FAF738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288" y="3879542"/>
            <a:ext cx="5178614" cy="297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C:\Users\juzer4\Pictures\PODRUŽNIČARJI GREMO NAPREJ 2019\457_2405_sajenje zelišč_24.5.2019\IMG_2410.JPG">
            <a:extLst>
              <a:ext uri="{FF2B5EF4-FFF2-40B4-BE49-F238E27FC236}">
                <a16:creationId xmlns:a16="http://schemas.microsoft.com/office/drawing/2014/main" id="{A4AFA6AA-5E76-44C7-84ED-AA6719FAC83B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874640" y="1134619"/>
            <a:ext cx="4255014" cy="214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269B97A-26FB-405D-9FFE-F3379400D4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2468" y="871976"/>
            <a:ext cx="4113346" cy="308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22ED755-BFD2-4C71-AD35-9F03ACB2D6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33" y="137604"/>
            <a:ext cx="4937094" cy="658279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855D9F1-0237-49DF-9C78-979719C04E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9866" y="834501"/>
            <a:ext cx="6723513" cy="56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56FA991-0A42-42AB-92B2-B41EE4B06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747"/>
            <a:ext cx="12192000" cy="6496677"/>
          </a:xfrm>
        </p:spPr>
        <p:txBody>
          <a:bodyPr/>
          <a:lstStyle/>
          <a:p>
            <a:endParaRPr lang="sl-SI" sz="2400" b="1" dirty="0"/>
          </a:p>
          <a:p>
            <a:r>
              <a:rPr lang="sl-SI" sz="2400" b="1" dirty="0"/>
              <a:t>POSTAVITEV KOMPOSTNIKOV</a:t>
            </a:r>
          </a:p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C2F760D-5537-446B-ABA1-A619B9D86B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08" y="1958776"/>
            <a:ext cx="5484857" cy="3082490"/>
          </a:xfrm>
          <a:prstGeom prst="rect">
            <a:avLst/>
          </a:prstGeom>
        </p:spPr>
      </p:pic>
      <p:sp>
        <p:nvSpPr>
          <p:cNvPr id="5" name="AutoShape 4" descr="1697461925283.jpg">
            <a:extLst>
              <a:ext uri="{FF2B5EF4-FFF2-40B4-BE49-F238E27FC236}">
                <a16:creationId xmlns:a16="http://schemas.microsoft.com/office/drawing/2014/main" id="{3FF05675-8252-4DA8-A633-9AD90FBCB5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4AFCB77-BB1C-4F6B-AA1E-66790EC93A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673" y="1389355"/>
            <a:ext cx="5439053" cy="4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326679-D204-4FCE-AFB7-E8D3E9857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l-SI" dirty="0"/>
          </a:p>
          <a:p>
            <a:r>
              <a:rPr lang="sl-SI" sz="2400" b="1" dirty="0"/>
              <a:t>SKRB ZA EKOSADOVNJKA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44ABEE1-9EA3-44AE-A935-9CAAE32361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351" y="3660091"/>
            <a:ext cx="5549542" cy="311884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D6161F6-F3A4-4D27-864B-92A9A4EE1B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1" y="79066"/>
            <a:ext cx="6096000" cy="342595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FB3BB95-60BD-4DB5-877D-45BD0A7BA6C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8" y="1005879"/>
            <a:ext cx="4446866" cy="249913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7AC14BE-76C6-413A-A000-C4917F462F0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4" y="3675080"/>
            <a:ext cx="5517963" cy="31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značba mesta vsebine 3">
            <a:extLst>
              <a:ext uri="{FF2B5EF4-FFF2-40B4-BE49-F238E27FC236}">
                <a16:creationId xmlns:a16="http://schemas.microsoft.com/office/drawing/2014/main" id="{28877BAE-3D6E-4060-A3E9-180A9664A9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08" y="1003177"/>
            <a:ext cx="10188784" cy="57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dstavitev na zbiranje zamisl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8_TF03460637" id="{108760C4-EDA9-41E9-B7B3-12E496FCC068}" vid="{8AF8BD13-2566-4728-813A-A61CC2627D5F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za poslovno zbiranje zamisli</Template>
  <TotalTime>632</TotalTime>
  <Words>706</Words>
  <Application>Microsoft Office PowerPoint</Application>
  <PresentationFormat>Širokozaslonsko</PresentationFormat>
  <Paragraphs>129</Paragraphs>
  <Slides>31</Slides>
  <Notes>7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Palatino Linotype</vt:lpstr>
      <vt:lpstr>Times New Roman</vt:lpstr>
      <vt:lpstr>Wingdings 2</vt:lpstr>
      <vt:lpstr>Predstavitev na zbiranje zamisli</vt:lpstr>
      <vt:lpstr> Operacija:  PODRUŽNIČARJI GREMO NAPREJ</vt:lpstr>
      <vt:lpstr>Zakaj EU projekt (operacija)?</vt:lpstr>
      <vt:lpstr>Oblikovanje partnerstev</vt:lpstr>
      <vt:lpstr>Ciji:</vt:lpstr>
      <vt:lpstr>Aktivnosti za dosego ciljev:</vt:lpstr>
      <vt:lpstr>PowerPointova predstavitev</vt:lpstr>
      <vt:lpstr>PowerPointova predstavitev</vt:lpstr>
      <vt:lpstr>PowerPointova predstavitev</vt:lpstr>
      <vt:lpstr>PowerPointova predstavitev</vt:lpstr>
      <vt:lpstr>EKOVRTOVI nastali v sklopu projekta PGN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Povzemanje</vt:lpstr>
      <vt:lpstr>PowerPointova predstavitev</vt:lpstr>
      <vt:lpstr>PowerPointova predstavitev</vt:lpstr>
      <vt:lpstr>PowerPointova predstavitev</vt:lpstr>
      <vt:lpstr>PowerPointova predstavitev</vt:lpstr>
      <vt:lpstr>Novi produkti:</vt:lpstr>
      <vt:lpstr>Promocije operacije:</vt:lpstr>
      <vt:lpstr>PowerPointova predstavitev</vt:lpstr>
      <vt:lpstr>Doseženi neposredni rezultati:</vt:lpstr>
      <vt:lpstr>  Doseženi posredni rezultati:</vt:lpstr>
      <vt:lpstr>Viri financiranja:</vt:lpstr>
      <vt:lpstr>Za to uspešno zgodbo  stojijo ravnateljica Mojca Pajnič Kirn,  ki s srcem podpira projekte,  ki bogatijo dejavnosti otrok in učijo za življenje ter srčne učiteljice  na podružničnih šolah Mestne občine Ljubljana.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Operacija:  PODRUŽNIČARJI GREMO NAPREJ</dc:title>
  <dc:creator>Skrbnik</dc:creator>
  <cp:lastModifiedBy>Uporabnik sistema Windows</cp:lastModifiedBy>
  <cp:revision>43</cp:revision>
  <dcterms:created xsi:type="dcterms:W3CDTF">2023-10-14T19:05:05Z</dcterms:created>
  <dcterms:modified xsi:type="dcterms:W3CDTF">2023-12-13T13:43:37Z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